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19"/>
  </p:notesMasterIdLst>
  <p:handoutMasterIdLst>
    <p:handoutMasterId r:id="rId20"/>
  </p:handoutMasterIdLst>
  <p:sldIdLst>
    <p:sldId id="257" r:id="rId3"/>
    <p:sldId id="263" r:id="rId4"/>
    <p:sldId id="272" r:id="rId5"/>
    <p:sldId id="294" r:id="rId6"/>
    <p:sldId id="296" r:id="rId7"/>
    <p:sldId id="293" r:id="rId8"/>
    <p:sldId id="295" r:id="rId9"/>
    <p:sldId id="298" r:id="rId10"/>
    <p:sldId id="302" r:id="rId11"/>
    <p:sldId id="304" r:id="rId12"/>
    <p:sldId id="303" r:id="rId13"/>
    <p:sldId id="305" r:id="rId14"/>
    <p:sldId id="265" r:id="rId15"/>
    <p:sldId id="262"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rd Design &amp; MessageCard Playground" id="{7E829F76-CD83-44A3-B3F7-007301260BD8}">
          <p14:sldIdLst>
            <p14:sldId id="257"/>
            <p14:sldId id="263"/>
            <p14:sldId id="272"/>
            <p14:sldId id="294"/>
            <p14:sldId id="296"/>
            <p14:sldId id="293"/>
            <p14:sldId id="295"/>
            <p14:sldId id="298"/>
            <p14:sldId id="302"/>
            <p14:sldId id="304"/>
            <p14:sldId id="303"/>
            <p14:sldId id="305"/>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45" autoAdjust="0"/>
    <p:restoredTop sz="79207" autoAdjust="0"/>
  </p:normalViewPr>
  <p:slideViewPr>
    <p:cSldViewPr snapToGrid="0">
      <p:cViewPr varScale="1">
        <p:scale>
          <a:sx n="57" d="100"/>
          <a:sy n="57" d="100"/>
        </p:scale>
        <p:origin x="624"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9/22/2017 8:28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9/22/2017 8:28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dirty="0" err="1"/>
              <a:t>MessageCard</a:t>
            </a:r>
            <a:r>
              <a:rPr lang="en-US" dirty="0"/>
              <a:t> Playground to view samples and design your own cards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50462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 the card to your inbox to view and test your card. </a:t>
            </a:r>
          </a:p>
          <a:p>
            <a:endParaRPr lang="en-US" dirty="0"/>
          </a:p>
          <a:p>
            <a:r>
              <a:rPr lang="en-US" dirty="0"/>
              <a:t>Note that </a:t>
            </a:r>
            <a:r>
              <a:rPr lang="en-US" dirty="0" err="1"/>
              <a:t>httpPOST</a:t>
            </a:r>
            <a:r>
              <a:rPr lang="en-US" dirty="0"/>
              <a:t> URLs to process actions won’t work yet until we register with the developer dashboard, this is covered in the next section of the module.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04446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text fields in the card support markdown.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169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hideOriginalBody</a:t>
            </a:r>
            <a:r>
              <a:rPr lang="en-US" dirty="0"/>
              <a:t> is useful if the card itself contains all the information a user would need or if the content of the card is redundant with the content of the body. Always include an HTML body as that is rendered for clients that do not support cards.</a:t>
            </a:r>
          </a:p>
          <a:p>
            <a:endParaRPr lang="en-US" dirty="0"/>
          </a:p>
          <a:p>
            <a:r>
              <a:rPr lang="en-US" dirty="0"/>
              <a:t>Don’t use hyperlinks or markdown in the title.</a:t>
            </a:r>
          </a:p>
          <a:p>
            <a:r>
              <a:rPr lang="en-US" dirty="0"/>
              <a:t>Can use hyperlinks or markdown in the text.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5565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hyperlinks in the title</a:t>
            </a:r>
          </a:p>
          <a:p>
            <a:endParaRPr lang="en-US" dirty="0"/>
          </a:p>
          <a:p>
            <a:r>
              <a:rPr lang="en-US" dirty="0"/>
              <a:t>Example of a</a:t>
            </a:r>
            <a:r>
              <a:rPr lang="en-US" sz="900" b="0" i="0" kern="1200" dirty="0">
                <a:solidFill>
                  <a:schemeClr val="tx1"/>
                </a:solidFill>
                <a:effectLst/>
                <a:latin typeface="Segoe UI Light" pitchFamily="34" charset="0"/>
                <a:ea typeface="+mn-ea"/>
                <a:cs typeface="+mn-cs"/>
              </a:rPr>
              <a:t> news article abstract: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Use </a:t>
            </a:r>
            <a:r>
              <a:rPr lang="en-US" sz="900" b="0" i="0" kern="1200" dirty="0" err="1">
                <a:solidFill>
                  <a:schemeClr val="tx1"/>
                </a:solidFill>
                <a:effectLst/>
                <a:latin typeface="Segoe UI Light" pitchFamily="34" charset="0"/>
                <a:ea typeface="+mn-ea"/>
                <a:cs typeface="+mn-cs"/>
              </a:rPr>
              <a:t>activityImage</a:t>
            </a:r>
            <a:r>
              <a:rPr lang="en-US" sz="900" b="0" i="0" kern="1200" dirty="0">
                <a:solidFill>
                  <a:schemeClr val="tx1"/>
                </a:solidFill>
                <a:effectLst/>
                <a:latin typeface="Segoe UI Light" pitchFamily="34" charset="0"/>
                <a:ea typeface="+mn-ea"/>
                <a:cs typeface="+mn-cs"/>
              </a:rPr>
              <a:t> to display the picture associated with the article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Use </a:t>
            </a:r>
            <a:r>
              <a:rPr lang="en-US" sz="900" b="0" i="0" kern="1200" dirty="0" err="1">
                <a:solidFill>
                  <a:schemeClr val="tx1"/>
                </a:solidFill>
                <a:effectLst/>
                <a:latin typeface="Segoe UI Light" pitchFamily="34" charset="0"/>
                <a:ea typeface="+mn-ea"/>
                <a:cs typeface="+mn-cs"/>
              </a:rPr>
              <a:t>activitySubtitle</a:t>
            </a:r>
            <a:r>
              <a:rPr lang="en-US" sz="900" b="0" i="0" kern="1200" dirty="0">
                <a:solidFill>
                  <a:schemeClr val="tx1"/>
                </a:solidFill>
                <a:effectLst/>
                <a:latin typeface="Segoe UI Light" pitchFamily="34" charset="0"/>
                <a:ea typeface="+mn-ea"/>
                <a:cs typeface="+mn-cs"/>
              </a:rPr>
              <a:t> to display the date and time the article was originally posted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Use </a:t>
            </a:r>
            <a:r>
              <a:rPr lang="en-US" sz="900" b="0" i="0" kern="1200" dirty="0" err="1">
                <a:solidFill>
                  <a:schemeClr val="tx1"/>
                </a:solidFill>
                <a:effectLst/>
                <a:latin typeface="Segoe UI Light" pitchFamily="34" charset="0"/>
                <a:ea typeface="+mn-ea"/>
                <a:cs typeface="+mn-cs"/>
              </a:rPr>
              <a:t>activityText</a:t>
            </a:r>
            <a:r>
              <a:rPr lang="en-US" sz="900" b="0" i="0" kern="1200" dirty="0">
                <a:solidFill>
                  <a:schemeClr val="tx1"/>
                </a:solidFill>
                <a:effectLst/>
                <a:latin typeface="Segoe UI Light" pitchFamily="34" charset="0"/>
                <a:ea typeface="+mn-ea"/>
                <a:cs typeface="+mn-cs"/>
              </a:rPr>
              <a:t> to display the actual abstract</a:t>
            </a:r>
          </a:p>
          <a:p>
            <a:pPr marL="171450" indent="-171450">
              <a:buFont typeface="Arial" panose="020B0604020202020204" pitchFamily="34" charset="0"/>
              <a:buChar char="•"/>
            </a:pPr>
            <a:r>
              <a:rPr lang="en-US" dirty="0"/>
              <a:t>Use facts to present metadata such as publish date, image credits, and other citation data</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99051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CARD-ACTION-STATUS header to provide descriptive text if the operation succeeds or fails.</a:t>
            </a:r>
          </a:p>
          <a:p>
            <a:endParaRPr lang="en-US" dirty="0"/>
          </a:p>
          <a:p>
            <a:r>
              <a:rPr lang="en-US" dirty="0"/>
              <a:t>Do not include user information in the status.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9/22/2017 8:28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7052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Cards and Actions using Outlook Actionable Messages</a:t>
            </a:r>
          </a:p>
        </p:txBody>
      </p:sp>
      <p:sp>
        <p:nvSpPr>
          <p:cNvPr id="5" name="Text Placeholder 4"/>
          <p:cNvSpPr>
            <a:spLocks noGrp="1"/>
          </p:cNvSpPr>
          <p:nvPr>
            <p:ph type="body" sz="quarter" idx="12"/>
          </p:nvPr>
        </p:nvSpPr>
        <p:spPr/>
        <p:txBody>
          <a:bodyPr/>
          <a:lstStyle/>
          <a:p>
            <a:r>
              <a:rPr lang="en-US" dirty="0"/>
              <a:t>Card Design &amp; </a:t>
            </a:r>
            <a:r>
              <a:rPr lang="en-US" dirty="0" err="1"/>
              <a:t>MessageCard</a:t>
            </a:r>
            <a:r>
              <a:rPr lang="en-US" dirty="0"/>
              <a:t> Playground</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Inputs</a:t>
            </a:r>
          </a:p>
        </p:txBody>
      </p:sp>
      <p:sp>
        <p:nvSpPr>
          <p:cNvPr id="6" name="Text Placeholder 5"/>
          <p:cNvSpPr>
            <a:spLocks noGrp="1"/>
          </p:cNvSpPr>
          <p:nvPr>
            <p:ph type="body" sz="quarter" idx="11"/>
          </p:nvPr>
        </p:nvSpPr>
        <p:spPr>
          <a:xfrm>
            <a:off x="465138" y="5026024"/>
            <a:ext cx="3690937" cy="525785"/>
          </a:xfrm>
        </p:spPr>
        <p:txBody>
          <a:bodyPr/>
          <a:lstStyle/>
          <a:p>
            <a:r>
              <a:rPr lang="en-US" dirty="0" err="1"/>
              <a:t>TextInput</a:t>
            </a:r>
            <a:endParaRPr lang="en-US" dirty="0"/>
          </a:p>
          <a:p>
            <a:pPr lvl="1"/>
            <a:r>
              <a:rPr lang="en-US" dirty="0"/>
              <a:t>Use when you need users to provide text.</a:t>
            </a:r>
          </a:p>
        </p:txBody>
      </p:sp>
      <p:sp>
        <p:nvSpPr>
          <p:cNvPr id="7" name="Text Placeholder 6"/>
          <p:cNvSpPr>
            <a:spLocks noGrp="1"/>
          </p:cNvSpPr>
          <p:nvPr>
            <p:ph type="body" sz="quarter" idx="12"/>
          </p:nvPr>
        </p:nvSpPr>
        <p:spPr>
          <a:xfrm>
            <a:off x="4386263" y="5026024"/>
            <a:ext cx="3690937" cy="756617"/>
          </a:xfrm>
        </p:spPr>
        <p:txBody>
          <a:bodyPr/>
          <a:lstStyle/>
          <a:p>
            <a:r>
              <a:rPr lang="en-US" dirty="0" err="1"/>
              <a:t>DateInput</a:t>
            </a:r>
            <a:endParaRPr lang="en-US" dirty="0"/>
          </a:p>
          <a:p>
            <a:pPr lvl="1"/>
            <a:r>
              <a:rPr lang="en-US" dirty="0"/>
              <a:t>Use when you need users to provide a date and/or a time.</a:t>
            </a:r>
          </a:p>
        </p:txBody>
      </p:sp>
      <p:sp>
        <p:nvSpPr>
          <p:cNvPr id="8" name="Text Placeholder 7"/>
          <p:cNvSpPr>
            <a:spLocks noGrp="1"/>
          </p:cNvSpPr>
          <p:nvPr>
            <p:ph type="body" sz="quarter" idx="13"/>
          </p:nvPr>
        </p:nvSpPr>
        <p:spPr>
          <a:xfrm>
            <a:off x="8307388" y="5026024"/>
            <a:ext cx="3690937" cy="756617"/>
          </a:xfrm>
        </p:spPr>
        <p:txBody>
          <a:bodyPr/>
          <a:lstStyle/>
          <a:p>
            <a:r>
              <a:rPr lang="en-US" dirty="0" err="1"/>
              <a:t>MultichoiceInput</a:t>
            </a:r>
            <a:endParaRPr lang="en-US" dirty="0"/>
          </a:p>
          <a:p>
            <a:pPr lvl="1"/>
            <a:r>
              <a:rPr lang="en-US" dirty="0"/>
              <a:t>Use when you need users to select from a list of pre-defined choices.</a:t>
            </a:r>
          </a:p>
        </p:txBody>
      </p:sp>
      <p:pic>
        <p:nvPicPr>
          <p:cNvPr id="115" name="Content Placeholder 11">
            <a:extLst>
              <a:ext uri="{FF2B5EF4-FFF2-40B4-BE49-F238E27FC236}">
                <a16:creationId xmlns:a16="http://schemas.microsoft.com/office/drawing/2014/main" id="{950F6430-2C91-451B-8E23-CB68EA85D5D9}"/>
              </a:ext>
            </a:extLst>
          </p:cNvPr>
          <p:cNvPicPr>
            <a:picLocks noChangeAspect="1"/>
          </p:cNvPicPr>
          <p:nvPr/>
        </p:nvPicPr>
        <p:blipFill>
          <a:blip r:embed="rId2"/>
          <a:stretch>
            <a:fillRect/>
          </a:stretch>
        </p:blipFill>
        <p:spPr>
          <a:xfrm>
            <a:off x="4855368" y="2010274"/>
            <a:ext cx="2752725" cy="2432640"/>
          </a:xfrm>
          <a:prstGeom prst="rect">
            <a:avLst/>
          </a:prstGeom>
        </p:spPr>
      </p:pic>
      <p:pic>
        <p:nvPicPr>
          <p:cNvPr id="16" name="Content Placeholder 15">
            <a:extLst>
              <a:ext uri="{FF2B5EF4-FFF2-40B4-BE49-F238E27FC236}">
                <a16:creationId xmlns:a16="http://schemas.microsoft.com/office/drawing/2014/main" id="{AF28FBF6-7E72-4F91-B079-881FECA7462F}"/>
              </a:ext>
            </a:extLst>
          </p:cNvPr>
          <p:cNvPicPr>
            <a:picLocks noGrp="1" noChangeAspect="1"/>
          </p:cNvPicPr>
          <p:nvPr>
            <p:ph sz="quarter" idx="17"/>
          </p:nvPr>
        </p:nvPicPr>
        <p:blipFill>
          <a:blip r:embed="rId3"/>
          <a:stretch>
            <a:fillRect/>
          </a:stretch>
        </p:blipFill>
        <p:spPr>
          <a:xfrm>
            <a:off x="933450" y="2087389"/>
            <a:ext cx="2752725" cy="2278409"/>
          </a:xfrm>
          <a:prstGeom prst="rect">
            <a:avLst/>
          </a:prstGeom>
        </p:spPr>
      </p:pic>
      <p:pic>
        <p:nvPicPr>
          <p:cNvPr id="17" name="Picture 16">
            <a:extLst>
              <a:ext uri="{FF2B5EF4-FFF2-40B4-BE49-F238E27FC236}">
                <a16:creationId xmlns:a16="http://schemas.microsoft.com/office/drawing/2014/main" id="{0449F5E3-657B-4C4F-8FD7-43CAE197E960}"/>
              </a:ext>
            </a:extLst>
          </p:cNvPr>
          <p:cNvPicPr>
            <a:picLocks noChangeAspect="1"/>
          </p:cNvPicPr>
          <p:nvPr/>
        </p:nvPicPr>
        <p:blipFill>
          <a:blip r:embed="rId4"/>
          <a:stretch>
            <a:fillRect/>
          </a:stretch>
        </p:blipFill>
        <p:spPr>
          <a:xfrm>
            <a:off x="8673610" y="2010274"/>
            <a:ext cx="2958492" cy="2432640"/>
          </a:xfrm>
          <a:prstGeom prst="rect">
            <a:avLst/>
          </a:prstGeom>
        </p:spPr>
      </p:pic>
    </p:spTree>
    <p:extLst>
      <p:ext uri="{BB962C8B-B14F-4D97-AF65-F5344CB8AC3E}">
        <p14:creationId xmlns:p14="http://schemas.microsoft.com/office/powerpoint/2010/main" val="13209036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FC4D-D2E6-46BF-8DD2-F7E2619BC320}"/>
              </a:ext>
            </a:extLst>
          </p:cNvPr>
          <p:cNvSpPr>
            <a:spLocks noGrp="1"/>
          </p:cNvSpPr>
          <p:nvPr>
            <p:ph type="title"/>
          </p:nvPr>
        </p:nvSpPr>
        <p:spPr/>
        <p:txBody>
          <a:bodyPr/>
          <a:lstStyle/>
          <a:p>
            <a:r>
              <a:rPr lang="en-US" dirty="0"/>
              <a:t>Reporting success or failure</a:t>
            </a:r>
          </a:p>
        </p:txBody>
      </p:sp>
      <p:sp>
        <p:nvSpPr>
          <p:cNvPr id="3" name="Text Placeholder 2">
            <a:extLst>
              <a:ext uri="{FF2B5EF4-FFF2-40B4-BE49-F238E27FC236}">
                <a16:creationId xmlns:a16="http://schemas.microsoft.com/office/drawing/2014/main" id="{2B87D4EF-4FE3-4CDD-B2F8-18A8CB079AC8}"/>
              </a:ext>
            </a:extLst>
          </p:cNvPr>
          <p:cNvSpPr>
            <a:spLocks noGrp="1"/>
          </p:cNvSpPr>
          <p:nvPr>
            <p:ph type="body" sz="quarter" idx="10"/>
          </p:nvPr>
        </p:nvSpPr>
        <p:spPr>
          <a:xfrm>
            <a:off x="465138" y="2421607"/>
            <a:ext cx="11377457" cy="4351961"/>
          </a:xfrm>
          <a:ln>
            <a:solidFill>
              <a:schemeClr val="tx1"/>
            </a:solidFill>
          </a:ln>
        </p:spPr>
        <p:txBody>
          <a:bodyPr/>
          <a:lstStyle/>
          <a:p>
            <a:pPr>
              <a:lnSpc>
                <a:spcPct val="100000"/>
              </a:lnSpc>
            </a:pPr>
            <a:r>
              <a:rPr lang="en-US" sz="1400" dirty="0">
                <a:latin typeface="Lucida Console" panose="020B0609040504020204" pitchFamily="49" charset="0"/>
              </a:rPr>
              <a:t>public </a:t>
            </a:r>
            <a:r>
              <a:rPr lang="en-US" sz="1400" dirty="0" err="1">
                <a:latin typeface="Lucida Console" panose="020B0609040504020204" pitchFamily="49" charset="0"/>
              </a:rPr>
              <a:t>async</a:t>
            </a:r>
            <a:r>
              <a:rPr lang="en-US" sz="1400" dirty="0">
                <a:latin typeface="Lucida Console" panose="020B0609040504020204" pitchFamily="49" charset="0"/>
              </a:rPr>
              <a:t> Task &lt;</a:t>
            </a:r>
            <a:r>
              <a:rPr lang="en-US" sz="1400" dirty="0" err="1">
                <a:latin typeface="Lucida Console" panose="020B0609040504020204" pitchFamily="49" charset="0"/>
              </a:rPr>
              <a:t>HttpResponseMessage</a:t>
            </a:r>
            <a:r>
              <a:rPr lang="en-US" sz="1400" dirty="0">
                <a:latin typeface="Lucida Console" panose="020B0609040504020204" pitchFamily="49" charset="0"/>
              </a:rPr>
              <a:t>&gt; Post([</a:t>
            </a:r>
            <a:r>
              <a:rPr lang="en-US" sz="1400" dirty="0" err="1">
                <a:latin typeface="Lucida Console" panose="020B0609040504020204" pitchFamily="49" charset="0"/>
              </a:rPr>
              <a:t>FromBody</a:t>
            </a:r>
            <a:r>
              <a:rPr lang="en-US" sz="1400" dirty="0">
                <a:latin typeface="Lucida Console" panose="020B0609040504020204" pitchFamily="49" charset="0"/>
              </a:rPr>
              <a:t>]string value)</a:t>
            </a:r>
          </a:p>
          <a:p>
            <a:pPr>
              <a:lnSpc>
                <a:spcPct val="100000"/>
              </a:lnSpc>
            </a:pPr>
            <a:r>
              <a:rPr lang="en-US" sz="1400" dirty="0">
                <a:latin typeface="Lucida Console" panose="020B0609040504020204" pitchFamily="49" charset="0"/>
              </a:rPr>
              <a:t>{</a:t>
            </a:r>
          </a:p>
          <a:p>
            <a:pPr>
              <a:lnSpc>
                <a:spcPct val="100000"/>
              </a:lnSpc>
            </a:pPr>
            <a:r>
              <a:rPr lang="en-US" sz="1400" dirty="0">
                <a:latin typeface="Lucida Console" panose="020B0609040504020204" pitchFamily="49" charset="0"/>
              </a:rPr>
              <a:t>    if (</a:t>
            </a:r>
            <a:r>
              <a:rPr lang="en-US" sz="1400" dirty="0" err="1">
                <a:latin typeface="Lucida Console" panose="020B0609040504020204" pitchFamily="49" charset="0"/>
              </a:rPr>
              <a:t>ExpenseModel.IsApproved</a:t>
            </a:r>
            <a:r>
              <a:rPr lang="en-US" sz="1400" dirty="0">
                <a:latin typeface="Lucida Console" panose="020B0609040504020204" pitchFamily="49" charset="0"/>
              </a:rPr>
              <a:t>(value))</a:t>
            </a:r>
          </a:p>
          <a:p>
            <a:pPr>
              <a:lnSpc>
                <a:spcPct val="100000"/>
              </a:lnSpc>
            </a:pPr>
            <a:r>
              <a:rPr lang="en-US" sz="1400" dirty="0">
                <a:latin typeface="Lucida Console" panose="020B0609040504020204" pitchFamily="49" charset="0"/>
              </a:rPr>
              <a:t>    {</a:t>
            </a:r>
          </a:p>
          <a:p>
            <a:pPr>
              <a:lnSpc>
                <a:spcPct val="100000"/>
              </a:lnSpc>
            </a:pPr>
            <a:r>
              <a:rPr lang="en-US" sz="1400" dirty="0">
                <a:latin typeface="Lucida Console" panose="020B0609040504020204" pitchFamily="49" charset="0"/>
              </a:rPr>
              <a:t>        </a:t>
            </a:r>
            <a:r>
              <a:rPr lang="en-US" sz="1400" dirty="0" err="1">
                <a:latin typeface="Lucida Console" panose="020B0609040504020204" pitchFamily="49" charset="0"/>
              </a:rPr>
              <a:t>var</a:t>
            </a:r>
            <a:r>
              <a:rPr lang="en-US" sz="1400" dirty="0">
                <a:latin typeface="Lucida Console" panose="020B0609040504020204" pitchFamily="49" charset="0"/>
              </a:rPr>
              <a:t> response = </a:t>
            </a:r>
            <a:r>
              <a:rPr lang="en-US" sz="1400" dirty="0" err="1">
                <a:latin typeface="Lucida Console" panose="020B0609040504020204" pitchFamily="49" charset="0"/>
              </a:rPr>
              <a:t>Request.CreateResponse</a:t>
            </a:r>
            <a:r>
              <a:rPr lang="en-US" sz="1400" dirty="0">
                <a:latin typeface="Lucida Console" panose="020B0609040504020204" pitchFamily="49" charset="0"/>
              </a:rPr>
              <a:t>(</a:t>
            </a:r>
            <a:r>
              <a:rPr lang="en-US" sz="1400" dirty="0" err="1">
                <a:latin typeface="Lucida Console" panose="020B0609040504020204" pitchFamily="49" charset="0"/>
              </a:rPr>
              <a:t>HttpStatusCode.OK</a:t>
            </a:r>
            <a:r>
              <a:rPr lang="en-US" sz="1400" dirty="0">
                <a:latin typeface="Lucida Console" panose="020B0609040504020204" pitchFamily="49" charset="0"/>
              </a:rPr>
              <a:t>);</a:t>
            </a:r>
          </a:p>
          <a:p>
            <a:pPr>
              <a:lnSpc>
                <a:spcPct val="100000"/>
              </a:lnSpc>
            </a:pPr>
            <a:r>
              <a:rPr lang="en-US" sz="1400" dirty="0">
                <a:latin typeface="Lucida Console" panose="020B0609040504020204" pitchFamily="49" charset="0"/>
              </a:rPr>
              <a:t>        </a:t>
            </a:r>
            <a:r>
              <a:rPr lang="en-US" sz="1400" dirty="0" err="1">
                <a:latin typeface="Lucida Console" panose="020B0609040504020204" pitchFamily="49" charset="0"/>
              </a:rPr>
              <a:t>response.Headers.Add</a:t>
            </a:r>
            <a:r>
              <a:rPr lang="en-US" sz="1400" dirty="0">
                <a:latin typeface="Lucida Console" panose="020B0609040504020204" pitchFamily="49" charset="0"/>
              </a:rPr>
              <a:t>("</a:t>
            </a:r>
            <a:r>
              <a:rPr lang="en-US" sz="1400" b="1" dirty="0">
                <a:latin typeface="Lucida Console" panose="020B0609040504020204" pitchFamily="49" charset="0"/>
              </a:rPr>
              <a:t>CARD-ACTION-STATU</a:t>
            </a:r>
            <a:r>
              <a:rPr lang="en-US" sz="1400" dirty="0">
                <a:latin typeface="Lucida Console" panose="020B0609040504020204" pitchFamily="49" charset="0"/>
              </a:rPr>
              <a:t>S", "The expense was approved.");</a:t>
            </a:r>
          </a:p>
          <a:p>
            <a:pPr>
              <a:lnSpc>
                <a:spcPct val="100000"/>
              </a:lnSpc>
            </a:pPr>
            <a:endParaRPr lang="en-US" sz="1400" dirty="0">
              <a:latin typeface="Lucida Console" panose="020B0609040504020204" pitchFamily="49" charset="0"/>
            </a:endParaRPr>
          </a:p>
          <a:p>
            <a:pPr>
              <a:lnSpc>
                <a:spcPct val="100000"/>
              </a:lnSpc>
            </a:pPr>
            <a:r>
              <a:rPr lang="en-US" sz="1400" dirty="0">
                <a:latin typeface="Lucida Console" panose="020B0609040504020204" pitchFamily="49" charset="0"/>
              </a:rPr>
              <a:t>        return response;</a:t>
            </a:r>
          </a:p>
          <a:p>
            <a:pPr>
              <a:lnSpc>
                <a:spcPct val="100000"/>
              </a:lnSpc>
            </a:pPr>
            <a:r>
              <a:rPr lang="en-US" sz="1400" dirty="0">
                <a:latin typeface="Lucida Console" panose="020B0609040504020204" pitchFamily="49" charset="0"/>
              </a:rPr>
              <a:t>    }</a:t>
            </a:r>
          </a:p>
          <a:p>
            <a:pPr>
              <a:lnSpc>
                <a:spcPct val="100000"/>
              </a:lnSpc>
            </a:pPr>
            <a:r>
              <a:rPr lang="en-US" sz="1400" dirty="0">
                <a:latin typeface="Lucida Console" panose="020B0609040504020204" pitchFamily="49" charset="0"/>
              </a:rPr>
              <a:t>    else</a:t>
            </a:r>
          </a:p>
          <a:p>
            <a:pPr>
              <a:lnSpc>
                <a:spcPct val="100000"/>
              </a:lnSpc>
            </a:pPr>
            <a:r>
              <a:rPr lang="en-US" sz="1400" dirty="0">
                <a:latin typeface="Lucida Console" panose="020B0609040504020204" pitchFamily="49" charset="0"/>
              </a:rPr>
              <a:t>    {</a:t>
            </a:r>
          </a:p>
          <a:p>
            <a:pPr>
              <a:lnSpc>
                <a:spcPct val="100000"/>
              </a:lnSpc>
            </a:pPr>
            <a:r>
              <a:rPr lang="en-US" sz="1400" dirty="0">
                <a:latin typeface="Lucida Console" panose="020B0609040504020204" pitchFamily="49" charset="0"/>
              </a:rPr>
              <a:t>        </a:t>
            </a:r>
            <a:r>
              <a:rPr lang="en-US" sz="1400" dirty="0" err="1">
                <a:latin typeface="Lucida Console" panose="020B0609040504020204" pitchFamily="49" charset="0"/>
              </a:rPr>
              <a:t>var</a:t>
            </a:r>
            <a:r>
              <a:rPr lang="en-US" sz="1400" dirty="0">
                <a:latin typeface="Lucida Console" panose="020B0609040504020204" pitchFamily="49" charset="0"/>
              </a:rPr>
              <a:t> </a:t>
            </a:r>
            <a:r>
              <a:rPr lang="en-US" sz="1400" dirty="0" err="1">
                <a:latin typeface="Lucida Console" panose="020B0609040504020204" pitchFamily="49" charset="0"/>
              </a:rPr>
              <a:t>failResponse</a:t>
            </a:r>
            <a:r>
              <a:rPr lang="en-US" sz="1400" dirty="0">
                <a:latin typeface="Lucida Console" panose="020B0609040504020204" pitchFamily="49" charset="0"/>
              </a:rPr>
              <a:t> = </a:t>
            </a:r>
            <a:r>
              <a:rPr lang="en-US" sz="1400" dirty="0" err="1">
                <a:latin typeface="Lucida Console" panose="020B0609040504020204" pitchFamily="49" charset="0"/>
              </a:rPr>
              <a:t>Request.CreateResponse</a:t>
            </a:r>
            <a:r>
              <a:rPr lang="en-US" sz="1400" dirty="0">
                <a:latin typeface="Lucida Console" panose="020B0609040504020204" pitchFamily="49" charset="0"/>
              </a:rPr>
              <a:t>(</a:t>
            </a:r>
            <a:r>
              <a:rPr lang="en-US" sz="1400" dirty="0" err="1">
                <a:latin typeface="Lucida Console" panose="020B0609040504020204" pitchFamily="49" charset="0"/>
              </a:rPr>
              <a:t>HttpStatusCode.BadRequest</a:t>
            </a:r>
            <a:r>
              <a:rPr lang="en-US" sz="1400" dirty="0">
                <a:latin typeface="Lucida Console" panose="020B0609040504020204" pitchFamily="49" charset="0"/>
              </a:rPr>
              <a:t>);</a:t>
            </a:r>
          </a:p>
          <a:p>
            <a:pPr>
              <a:lnSpc>
                <a:spcPct val="100000"/>
              </a:lnSpc>
            </a:pPr>
            <a:r>
              <a:rPr lang="en-US" sz="1400" dirty="0">
                <a:latin typeface="Lucida Console" panose="020B0609040504020204" pitchFamily="49" charset="0"/>
              </a:rPr>
              <a:t>        </a:t>
            </a:r>
            <a:r>
              <a:rPr lang="en-US" sz="1400" dirty="0" err="1">
                <a:latin typeface="Lucida Console" panose="020B0609040504020204" pitchFamily="49" charset="0"/>
              </a:rPr>
              <a:t>failResponse.Headers.Add</a:t>
            </a:r>
            <a:r>
              <a:rPr lang="en-US" sz="1400" dirty="0">
                <a:latin typeface="Lucida Console" panose="020B0609040504020204" pitchFamily="49" charset="0"/>
              </a:rPr>
              <a:t>("</a:t>
            </a:r>
            <a:r>
              <a:rPr lang="en-US" sz="1400" b="1" dirty="0">
                <a:latin typeface="Lucida Console" panose="020B0609040504020204" pitchFamily="49" charset="0"/>
              </a:rPr>
              <a:t>CARD-ACTION-STATUS</a:t>
            </a:r>
            <a:r>
              <a:rPr lang="en-US" sz="1400" dirty="0">
                <a:latin typeface="Lucida Console" panose="020B0609040504020204" pitchFamily="49" charset="0"/>
              </a:rPr>
              <a:t>", "Failed to approve expense report.");</a:t>
            </a:r>
          </a:p>
          <a:p>
            <a:pPr>
              <a:lnSpc>
                <a:spcPct val="100000"/>
              </a:lnSpc>
            </a:pPr>
            <a:endParaRPr lang="en-US" sz="1400" dirty="0">
              <a:latin typeface="Lucida Console" panose="020B0609040504020204" pitchFamily="49" charset="0"/>
            </a:endParaRPr>
          </a:p>
          <a:p>
            <a:pPr>
              <a:lnSpc>
                <a:spcPct val="100000"/>
              </a:lnSpc>
            </a:pPr>
            <a:r>
              <a:rPr lang="en-US" sz="1400" dirty="0">
                <a:latin typeface="Lucida Console" panose="020B0609040504020204" pitchFamily="49" charset="0"/>
              </a:rPr>
              <a:t>        return </a:t>
            </a:r>
            <a:r>
              <a:rPr lang="en-US" sz="1400" dirty="0" err="1">
                <a:latin typeface="Lucida Console" panose="020B0609040504020204" pitchFamily="49" charset="0"/>
              </a:rPr>
              <a:t>failResponse</a:t>
            </a:r>
            <a:r>
              <a:rPr lang="en-US" sz="1400" dirty="0">
                <a:latin typeface="Lucida Console" panose="020B0609040504020204" pitchFamily="49" charset="0"/>
              </a:rPr>
              <a:t>;</a:t>
            </a:r>
          </a:p>
          <a:p>
            <a:pPr>
              <a:lnSpc>
                <a:spcPct val="100000"/>
              </a:lnSpc>
            </a:pPr>
            <a:r>
              <a:rPr lang="en-US" sz="1400" dirty="0">
                <a:latin typeface="Lucida Console" panose="020B0609040504020204" pitchFamily="49" charset="0"/>
              </a:rPr>
              <a:t>    }</a:t>
            </a:r>
          </a:p>
          <a:p>
            <a:pPr>
              <a:lnSpc>
                <a:spcPct val="100000"/>
              </a:lnSpc>
            </a:pPr>
            <a:r>
              <a:rPr lang="en-US" sz="1400" dirty="0">
                <a:latin typeface="Lucida Console" panose="020B0609040504020204" pitchFamily="49" charset="0"/>
              </a:rPr>
              <a:t>}</a:t>
            </a:r>
            <a:endParaRPr lang="en-US" sz="1400" b="1" dirty="0">
              <a:latin typeface="Lucida Console" panose="020B0609040504020204" pitchFamily="49" charset="0"/>
            </a:endParaRPr>
          </a:p>
        </p:txBody>
      </p:sp>
      <p:sp>
        <p:nvSpPr>
          <p:cNvPr id="7" name="Text Placeholder 2">
            <a:extLst>
              <a:ext uri="{FF2B5EF4-FFF2-40B4-BE49-F238E27FC236}">
                <a16:creationId xmlns:a16="http://schemas.microsoft.com/office/drawing/2014/main" id="{5041189C-1051-4599-BC7A-050715BCCEE6}"/>
              </a:ext>
            </a:extLst>
          </p:cNvPr>
          <p:cNvSpPr txBox="1">
            <a:spLocks/>
          </p:cNvSpPr>
          <p:nvPr/>
        </p:nvSpPr>
        <p:spPr>
          <a:xfrm>
            <a:off x="465138" y="1362243"/>
            <a:ext cx="5088169" cy="658642"/>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CARD-ACTION-STATUS</a:t>
            </a:r>
          </a:p>
          <a:p>
            <a:r>
              <a:rPr lang="en-US" sz="1400" b="1" dirty="0"/>
              <a:t>HTTP header indicating success or failure to the user</a:t>
            </a:r>
          </a:p>
        </p:txBody>
      </p:sp>
    </p:spTree>
    <p:extLst>
      <p:ext uri="{BB962C8B-B14F-4D97-AF65-F5344CB8AC3E}">
        <p14:creationId xmlns:p14="http://schemas.microsoft.com/office/powerpoint/2010/main" val="17360069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AF52-1346-40FE-8EA3-6B7A545F9728}"/>
              </a:ext>
            </a:extLst>
          </p:cNvPr>
          <p:cNvSpPr>
            <a:spLocks noGrp="1"/>
          </p:cNvSpPr>
          <p:nvPr>
            <p:ph type="title"/>
          </p:nvPr>
        </p:nvSpPr>
        <p:spPr/>
        <p:txBody>
          <a:bodyPr/>
          <a:lstStyle/>
          <a:p>
            <a:r>
              <a:rPr lang="en-US" dirty="0"/>
              <a:t>Refresh cards</a:t>
            </a:r>
          </a:p>
        </p:txBody>
      </p:sp>
      <p:sp>
        <p:nvSpPr>
          <p:cNvPr id="3" name="Text Placeholder 2">
            <a:extLst>
              <a:ext uri="{FF2B5EF4-FFF2-40B4-BE49-F238E27FC236}">
                <a16:creationId xmlns:a16="http://schemas.microsoft.com/office/drawing/2014/main" id="{35E08C03-6551-4866-A81B-93CFD02418B6}"/>
              </a:ext>
            </a:extLst>
          </p:cNvPr>
          <p:cNvSpPr>
            <a:spLocks noGrp="1"/>
          </p:cNvSpPr>
          <p:nvPr>
            <p:ph type="body" sz="quarter" idx="10"/>
          </p:nvPr>
        </p:nvSpPr>
        <p:spPr>
          <a:xfrm>
            <a:off x="465138" y="1919804"/>
            <a:ext cx="11533187" cy="1046440"/>
          </a:xfrm>
        </p:spPr>
        <p:txBody>
          <a:bodyPr/>
          <a:lstStyle/>
          <a:p>
            <a:r>
              <a:rPr lang="en-US" dirty="0"/>
              <a:t>Allows an </a:t>
            </a:r>
            <a:r>
              <a:rPr lang="en-US" dirty="0" err="1"/>
              <a:t>HttpPOST</a:t>
            </a:r>
            <a:r>
              <a:rPr lang="en-US" dirty="0"/>
              <a:t> action to fully update the card as the action successfully completes</a:t>
            </a:r>
          </a:p>
          <a:p>
            <a:r>
              <a:rPr lang="en-US" dirty="0"/>
              <a:t>Include the JSON payload of the new card in the body of the response</a:t>
            </a:r>
          </a:p>
          <a:p>
            <a:r>
              <a:rPr lang="en-US" dirty="0"/>
              <a:t>Add the </a:t>
            </a:r>
            <a:r>
              <a:rPr lang="en-US" dirty="0">
                <a:latin typeface="Lucida Console" panose="020B0609040504020204" pitchFamily="49" charset="0"/>
              </a:rPr>
              <a:t>CARD-UPDATE-IN-BODY: true </a:t>
            </a:r>
            <a:r>
              <a:rPr lang="en-US" dirty="0"/>
              <a:t>header to the response</a:t>
            </a:r>
          </a:p>
        </p:txBody>
      </p:sp>
      <p:sp>
        <p:nvSpPr>
          <p:cNvPr id="6" name="Rectangle 5">
            <a:extLst>
              <a:ext uri="{FF2B5EF4-FFF2-40B4-BE49-F238E27FC236}">
                <a16:creationId xmlns:a16="http://schemas.microsoft.com/office/drawing/2014/main" id="{E6D4743C-283A-41D1-856B-EC2CDE701F2B}"/>
              </a:ext>
            </a:extLst>
          </p:cNvPr>
          <p:cNvSpPr/>
          <p:nvPr/>
        </p:nvSpPr>
        <p:spPr>
          <a:xfrm>
            <a:off x="465138" y="4136199"/>
            <a:ext cx="11533187" cy="2677656"/>
          </a:xfrm>
          <a:prstGeom prst="rect">
            <a:avLst/>
          </a:prstGeom>
          <a:ln>
            <a:solidFill>
              <a:schemeClr val="tx1"/>
            </a:solidFill>
          </a:ln>
        </p:spPr>
        <p:txBody>
          <a:bodyPr wrap="square">
            <a:spAutoFit/>
          </a:bodyPr>
          <a:lstStyle/>
          <a:p>
            <a:r>
              <a:rPr lang="en-US" sz="1400" dirty="0">
                <a:latin typeface="Lucida Console" panose="020B0609040504020204" pitchFamily="49" charset="0"/>
              </a:rPr>
              <a:t>bool approved = </a:t>
            </a:r>
            <a:r>
              <a:rPr lang="en-US" sz="1400" dirty="0" err="1">
                <a:latin typeface="Lucida Console" panose="020B0609040504020204" pitchFamily="49" charset="0"/>
              </a:rPr>
              <a:t>ExpenseModel.IsApproved</a:t>
            </a:r>
            <a:r>
              <a:rPr lang="en-US" sz="1400" dirty="0">
                <a:latin typeface="Lucida Console" panose="020B0609040504020204" pitchFamily="49" charset="0"/>
              </a:rPr>
              <a:t>(value);</a:t>
            </a:r>
          </a:p>
          <a:p>
            <a:r>
              <a:rPr lang="en-US" sz="1400" dirty="0">
                <a:latin typeface="Lucida Console" panose="020B0609040504020204" pitchFamily="49" charset="0"/>
              </a:rPr>
              <a:t>if (approved)</a:t>
            </a:r>
          </a:p>
          <a:p>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var</a:t>
            </a:r>
            <a:r>
              <a:rPr lang="en-US" sz="1400" dirty="0">
                <a:latin typeface="Lucida Console" panose="020B0609040504020204" pitchFamily="49" charset="0"/>
              </a:rPr>
              <a:t> response = </a:t>
            </a:r>
            <a:r>
              <a:rPr lang="en-US" sz="1400" dirty="0" err="1">
                <a:latin typeface="Lucida Console" panose="020B0609040504020204" pitchFamily="49" charset="0"/>
              </a:rPr>
              <a:t>Request.CreateResponse</a:t>
            </a:r>
            <a:r>
              <a:rPr lang="en-US" sz="1400" dirty="0">
                <a:latin typeface="Lucida Console" panose="020B0609040504020204" pitchFamily="49" charset="0"/>
              </a:rPr>
              <a:t>(</a:t>
            </a:r>
            <a:r>
              <a:rPr lang="en-US" sz="1400" dirty="0" err="1">
                <a:latin typeface="Lucida Console" panose="020B0609040504020204" pitchFamily="49" charset="0"/>
              </a:rPr>
              <a:t>HttpStatusCode.OK</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response.Headers.Add</a:t>
            </a:r>
            <a:r>
              <a:rPr lang="en-US" sz="1400" dirty="0">
                <a:latin typeface="Lucida Console" panose="020B0609040504020204" pitchFamily="49" charset="0"/>
              </a:rPr>
              <a:t>("CARD-ACTION-STATUS", "The expense was approved.");</a:t>
            </a:r>
          </a:p>
          <a:p>
            <a:endParaRPr lang="en-US" sz="1400" dirty="0">
              <a:latin typeface="Lucida Console" panose="020B0609040504020204" pitchFamily="49" charset="0"/>
            </a:endParaRPr>
          </a:p>
          <a:p>
            <a:r>
              <a:rPr lang="en-US" sz="1400" dirty="0">
                <a:latin typeface="Lucida Console" panose="020B0609040504020204" pitchFamily="49" charset="0"/>
              </a:rPr>
              <a:t>    //Refresh card</a:t>
            </a:r>
          </a:p>
          <a:p>
            <a:r>
              <a:rPr lang="en-US" sz="1400" dirty="0">
                <a:latin typeface="Lucida Console" panose="020B0609040504020204" pitchFamily="49" charset="0"/>
              </a:rPr>
              <a:t>    </a:t>
            </a:r>
            <a:r>
              <a:rPr lang="en-US" sz="1400" dirty="0" err="1">
                <a:latin typeface="Lucida Console" panose="020B0609040504020204" pitchFamily="49" charset="0"/>
              </a:rPr>
              <a:t>response.Headers.Add</a:t>
            </a:r>
            <a:r>
              <a:rPr lang="en-US" sz="1400" dirty="0">
                <a:latin typeface="Lucida Console" panose="020B0609040504020204" pitchFamily="49" charset="0"/>
              </a:rPr>
              <a:t>("</a:t>
            </a:r>
            <a:r>
              <a:rPr lang="en-US" sz="1400" b="1" dirty="0">
                <a:latin typeface="Lucida Console" panose="020B0609040504020204" pitchFamily="49" charset="0"/>
              </a:rPr>
              <a:t>CARD-UPDATE-IN-BODY</a:t>
            </a:r>
            <a:r>
              <a:rPr lang="en-US" sz="1400" dirty="0">
                <a:latin typeface="Lucida Console" panose="020B0609040504020204" pitchFamily="49" charset="0"/>
              </a:rPr>
              <a:t>", "true");</a:t>
            </a:r>
          </a:p>
          <a:p>
            <a:r>
              <a:rPr lang="en-US" sz="1400" dirty="0">
                <a:latin typeface="Lucida Console" panose="020B0609040504020204" pitchFamily="49" charset="0"/>
              </a:rPr>
              <a:t>    </a:t>
            </a:r>
            <a:r>
              <a:rPr lang="en-US" sz="1400" dirty="0" err="1">
                <a:latin typeface="Lucida Console" panose="020B0609040504020204" pitchFamily="49" charset="0"/>
              </a:rPr>
              <a:t>response.Content</a:t>
            </a:r>
            <a:r>
              <a:rPr lang="en-US" sz="1400" dirty="0">
                <a:latin typeface="Lucida Console" panose="020B0609040504020204" pitchFamily="49" charset="0"/>
              </a:rPr>
              <a:t> = new </a:t>
            </a:r>
            <a:r>
              <a:rPr lang="en-US" sz="1400" dirty="0" err="1">
                <a:latin typeface="Lucida Console" panose="020B0609040504020204" pitchFamily="49" charset="0"/>
              </a:rPr>
              <a:t>StringContent</a:t>
            </a:r>
            <a:r>
              <a:rPr lang="en-US" sz="1400" dirty="0">
                <a:latin typeface="Lucida Console" panose="020B0609040504020204" pitchFamily="49" charset="0"/>
              </a:rPr>
              <a:t>(</a:t>
            </a:r>
            <a:r>
              <a:rPr lang="en-US" sz="1400" dirty="0" err="1">
                <a:latin typeface="Lucida Console" panose="020B0609040504020204" pitchFamily="49" charset="0"/>
              </a:rPr>
              <a:t>ExpenseModel.GetCardBody</a:t>
            </a:r>
            <a:r>
              <a:rPr lang="en-US" sz="1400" dirty="0">
                <a:latin typeface="Lucida Console" panose="020B0609040504020204" pitchFamily="49" charset="0"/>
              </a:rPr>
              <a:t>(value));</a:t>
            </a:r>
          </a:p>
          <a:p>
            <a:endParaRPr lang="en-US" sz="1400" dirty="0">
              <a:latin typeface="Lucida Console" panose="020B0609040504020204" pitchFamily="49" charset="0"/>
            </a:endParaRPr>
          </a:p>
          <a:p>
            <a:r>
              <a:rPr lang="en-US" sz="1400" dirty="0">
                <a:latin typeface="Lucida Console" panose="020B0609040504020204" pitchFamily="49" charset="0"/>
              </a:rPr>
              <a:t>    return response;</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21659675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465138" y="1919804"/>
            <a:ext cx="11533187" cy="1415772"/>
          </a:xfrm>
        </p:spPr>
        <p:txBody>
          <a:bodyPr/>
          <a:lstStyle/>
          <a:p>
            <a:pPr marL="342900" indent="-342900">
              <a:buFont typeface="Arial" panose="020B0604020202020204" pitchFamily="34" charset="0"/>
              <a:buChar char="•"/>
            </a:pPr>
            <a:r>
              <a:rPr lang="en-US" dirty="0" err="1"/>
              <a:t>MessageCard</a:t>
            </a:r>
            <a:r>
              <a:rPr lang="en-US" dirty="0"/>
              <a:t> Playground app has useful samples to draw from</a:t>
            </a:r>
          </a:p>
          <a:p>
            <a:pPr marL="342900" indent="-342900">
              <a:buFont typeface="Arial" panose="020B0604020202020204" pitchFamily="34" charset="0"/>
              <a:buChar char="•"/>
            </a:pPr>
            <a:r>
              <a:rPr lang="en-US" dirty="0"/>
              <a:t>Customize samples or load your own samples to visualize</a:t>
            </a:r>
          </a:p>
          <a:p>
            <a:pPr marL="342900" indent="-342900">
              <a:buFont typeface="Arial" panose="020B0604020202020204" pitchFamily="34" charset="0"/>
              <a:buChar char="•"/>
            </a:pPr>
            <a:r>
              <a:rPr lang="en-US" dirty="0"/>
              <a:t>Send emails to yourself to test in </a:t>
            </a:r>
            <a:r>
              <a:rPr lang="en-US"/>
              <a:t>mail clients</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342136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Card Design &amp; </a:t>
            </a:r>
            <a:r>
              <a:rPr lang="en-US" dirty="0" err="1"/>
              <a:t>MessageCard</a:t>
            </a:r>
            <a:r>
              <a:rPr lang="en-US" dirty="0"/>
              <a:t> Playground</a:t>
            </a:r>
            <a:br>
              <a:rPr lang="en-US" dirty="0"/>
            </a:br>
            <a:endParaRPr lang="en-US" dirty="0"/>
          </a:p>
        </p:txBody>
      </p:sp>
      <p:sp>
        <p:nvSpPr>
          <p:cNvPr id="5" name="Text Placeholder 4"/>
          <p:cNvSpPr>
            <a:spLocks noGrp="1"/>
          </p:cNvSpPr>
          <p:nvPr>
            <p:ph type="body" sz="quarter" idx="10"/>
          </p:nvPr>
        </p:nvSpPr>
        <p:spPr/>
        <p:txBody>
          <a:bodyPr/>
          <a:lstStyle/>
          <a:p>
            <a:r>
              <a:rPr lang="en-US" dirty="0"/>
              <a:t>Design guidelines</a:t>
            </a:r>
          </a:p>
          <a:p>
            <a:r>
              <a:rPr lang="en-US" dirty="0"/>
              <a:t>Text formatting</a:t>
            </a:r>
          </a:p>
          <a:p>
            <a:r>
              <a:rPr lang="en-US" dirty="0"/>
              <a:t>Card fields</a:t>
            </a:r>
          </a:p>
          <a:p>
            <a:r>
              <a:rPr lang="en-US" dirty="0"/>
              <a:t>Section fields</a:t>
            </a:r>
          </a:p>
          <a:p>
            <a:r>
              <a:rPr lang="en-US" dirty="0"/>
              <a:t>Actions</a:t>
            </a:r>
          </a:p>
          <a:p>
            <a:r>
              <a:rPr lang="en-US" dirty="0"/>
              <a:t>Inputs</a:t>
            </a:r>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 Design &amp; </a:t>
            </a:r>
            <a:r>
              <a:rPr lang="en-US" dirty="0" err="1"/>
              <a:t>MessageCard</a:t>
            </a:r>
            <a:r>
              <a:rPr lang="en-US" dirty="0"/>
              <a:t> Playground</a:t>
            </a:r>
            <a:br>
              <a:rPr lang="en-US" dirty="0"/>
            </a:br>
            <a:endParaRPr lang="en-US" dirty="0"/>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B50F5-BC03-4396-8B44-491614DA0FC2}"/>
              </a:ext>
            </a:extLst>
          </p:cNvPr>
          <p:cNvSpPr>
            <a:spLocks noGrp="1"/>
          </p:cNvSpPr>
          <p:nvPr>
            <p:ph type="title"/>
          </p:nvPr>
        </p:nvSpPr>
        <p:spPr/>
        <p:txBody>
          <a:bodyPr/>
          <a:lstStyle/>
          <a:p>
            <a:r>
              <a:rPr lang="en-US" dirty="0" err="1"/>
              <a:t>MessageCard</a:t>
            </a:r>
            <a:r>
              <a:rPr lang="en-US" dirty="0"/>
              <a:t> Playground</a:t>
            </a:r>
          </a:p>
        </p:txBody>
      </p:sp>
      <p:pic>
        <p:nvPicPr>
          <p:cNvPr id="4" name="Picture 3">
            <a:extLst>
              <a:ext uri="{FF2B5EF4-FFF2-40B4-BE49-F238E27FC236}">
                <a16:creationId xmlns:a16="http://schemas.microsoft.com/office/drawing/2014/main" id="{B82C7B5A-9D1F-4559-B720-9410C5285B5C}"/>
              </a:ext>
            </a:extLst>
          </p:cNvPr>
          <p:cNvPicPr>
            <a:picLocks noChangeAspect="1"/>
          </p:cNvPicPr>
          <p:nvPr/>
        </p:nvPicPr>
        <p:blipFill>
          <a:blip r:embed="rId3"/>
          <a:stretch>
            <a:fillRect/>
          </a:stretch>
        </p:blipFill>
        <p:spPr>
          <a:xfrm>
            <a:off x="2483263" y="1669320"/>
            <a:ext cx="7496936" cy="4371229"/>
          </a:xfrm>
          <a:prstGeom prst="rect">
            <a:avLst/>
          </a:prstGeom>
          <a:ln>
            <a:solidFill>
              <a:schemeClr val="tx1"/>
            </a:solidFill>
          </a:ln>
        </p:spPr>
      </p:pic>
      <p:sp>
        <p:nvSpPr>
          <p:cNvPr id="5" name="Rectangle 4">
            <a:extLst>
              <a:ext uri="{FF2B5EF4-FFF2-40B4-BE49-F238E27FC236}">
                <a16:creationId xmlns:a16="http://schemas.microsoft.com/office/drawing/2014/main" id="{2AD0359A-6BD6-43CB-81D9-EC0A6779E6E1}"/>
              </a:ext>
            </a:extLst>
          </p:cNvPr>
          <p:cNvSpPr/>
          <p:nvPr/>
        </p:nvSpPr>
        <p:spPr>
          <a:xfrm>
            <a:off x="3595592" y="6296596"/>
            <a:ext cx="5272277" cy="369332"/>
          </a:xfrm>
          <a:prstGeom prst="rect">
            <a:avLst/>
          </a:prstGeom>
        </p:spPr>
        <p:txBody>
          <a:bodyPr wrap="none">
            <a:spAutoFit/>
          </a:bodyPr>
          <a:lstStyle/>
          <a:p>
            <a:r>
              <a:rPr lang="en-US" dirty="0"/>
              <a:t>https://messagecardplayground.azurewebsites.net</a:t>
            </a:r>
          </a:p>
        </p:txBody>
      </p:sp>
    </p:spTree>
    <p:extLst>
      <p:ext uri="{BB962C8B-B14F-4D97-AF65-F5344CB8AC3E}">
        <p14:creationId xmlns:p14="http://schemas.microsoft.com/office/powerpoint/2010/main" val="28004173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584D67-3B7F-4FF6-9D5A-FB658EFFDD77}"/>
              </a:ext>
            </a:extLst>
          </p:cNvPr>
          <p:cNvSpPr>
            <a:spLocks noGrp="1"/>
          </p:cNvSpPr>
          <p:nvPr>
            <p:ph type="title"/>
          </p:nvPr>
        </p:nvSpPr>
        <p:spPr/>
        <p:txBody>
          <a:bodyPr/>
          <a:lstStyle/>
          <a:p>
            <a:r>
              <a:rPr lang="en-US" dirty="0" err="1"/>
              <a:t>MessageCards</a:t>
            </a:r>
            <a:r>
              <a:rPr lang="en-US" dirty="0"/>
              <a:t> in Outlook</a:t>
            </a:r>
          </a:p>
        </p:txBody>
      </p:sp>
      <p:pic>
        <p:nvPicPr>
          <p:cNvPr id="8" name="Picture 7">
            <a:extLst>
              <a:ext uri="{FF2B5EF4-FFF2-40B4-BE49-F238E27FC236}">
                <a16:creationId xmlns:a16="http://schemas.microsoft.com/office/drawing/2014/main" id="{53E94833-42BD-406F-930B-6265ECBBBA5F}"/>
              </a:ext>
            </a:extLst>
          </p:cNvPr>
          <p:cNvPicPr>
            <a:picLocks noChangeAspect="1"/>
          </p:cNvPicPr>
          <p:nvPr/>
        </p:nvPicPr>
        <p:blipFill>
          <a:blip r:embed="rId3"/>
          <a:stretch>
            <a:fillRect/>
          </a:stretch>
        </p:blipFill>
        <p:spPr>
          <a:xfrm>
            <a:off x="2615183" y="1219201"/>
            <a:ext cx="7233096" cy="5622924"/>
          </a:xfrm>
          <a:prstGeom prst="rect">
            <a:avLst/>
          </a:prstGeom>
          <a:ln>
            <a:solidFill>
              <a:schemeClr val="tx1"/>
            </a:solidFill>
          </a:ln>
        </p:spPr>
      </p:pic>
    </p:spTree>
    <p:extLst>
      <p:ext uri="{BB962C8B-B14F-4D97-AF65-F5344CB8AC3E}">
        <p14:creationId xmlns:p14="http://schemas.microsoft.com/office/powerpoint/2010/main" val="41028602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formatting with basic Markdown</a:t>
            </a:r>
          </a:p>
        </p:txBody>
      </p:sp>
      <p:graphicFrame>
        <p:nvGraphicFramePr>
          <p:cNvPr id="7" name="Table Placeholder 13"/>
          <p:cNvGraphicFramePr>
            <a:graphicFrameLocks/>
          </p:cNvGraphicFramePr>
          <p:nvPr>
            <p:extLst>
              <p:ext uri="{D42A27DB-BD31-4B8C-83A1-F6EECF244321}">
                <p14:modId xmlns:p14="http://schemas.microsoft.com/office/powerpoint/2010/main" val="3455648505"/>
              </p:ext>
            </p:extLst>
          </p:nvPr>
        </p:nvGraphicFramePr>
        <p:xfrm>
          <a:off x="465138" y="1405467"/>
          <a:ext cx="10886806" cy="2357120"/>
        </p:xfrm>
        <a:graphic>
          <a:graphicData uri="http://schemas.openxmlformats.org/drawingml/2006/table">
            <a:tbl>
              <a:tblPr firstRow="1" bandRow="1">
                <a:tableStyleId>{5C22544A-7EE6-4342-B048-85BDC9FD1C3A}</a:tableStyleId>
              </a:tblPr>
              <a:tblGrid>
                <a:gridCol w="5443403">
                  <a:extLst>
                    <a:ext uri="{9D8B030D-6E8A-4147-A177-3AD203B41FA5}">
                      <a16:colId xmlns:a16="http://schemas.microsoft.com/office/drawing/2014/main" val="2037588904"/>
                    </a:ext>
                  </a:extLst>
                </a:gridCol>
                <a:gridCol w="5443403">
                  <a:extLst>
                    <a:ext uri="{9D8B030D-6E8A-4147-A177-3AD203B41FA5}">
                      <a16:colId xmlns:a16="http://schemas.microsoft.com/office/drawing/2014/main" val="200505750"/>
                    </a:ext>
                  </a:extLst>
                </a:gridCol>
              </a:tblGrid>
              <a:tr h="0">
                <a:tc>
                  <a:txBody>
                    <a:bodyPr/>
                    <a:lstStyle/>
                    <a:p>
                      <a:pPr>
                        <a:lnSpc>
                          <a:spcPts val="1600"/>
                        </a:lnSpc>
                      </a:pPr>
                      <a:r>
                        <a:rPr lang="en-US" sz="1400" dirty="0">
                          <a:solidFill>
                            <a:schemeClr val="bg2"/>
                          </a:solidFill>
                        </a:rPr>
                        <a:t>Effect</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Markdown</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259207">
                <a:tc>
                  <a:txBody>
                    <a:bodyPr/>
                    <a:lstStyle/>
                    <a:p>
                      <a:pPr>
                        <a:lnSpc>
                          <a:spcPts val="1600"/>
                        </a:lnSpc>
                      </a:pPr>
                      <a:r>
                        <a:rPr lang="en-US" sz="1400" b="1" i="0" dirty="0">
                          <a:latin typeface="+mn-lt"/>
                        </a:rPr>
                        <a:t>Italics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*Italic*</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3557"/>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Bold</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**Bold**</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1507760"/>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Bold italics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***Bold italics***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213843"/>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Strikethrough</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~~Strikethrough~~</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081525"/>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Links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[Microsoft](https://www.Microsoft.com)</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2571940"/>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Headings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 Heading   through     ###### Heading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0418307"/>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Bulleted lists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 List item  or   - List item</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199851"/>
                  </a:ext>
                </a:extLst>
              </a:tr>
            </a:tbl>
          </a:graphicData>
        </a:graphic>
      </p:graphicFrame>
      <p:pic>
        <p:nvPicPr>
          <p:cNvPr id="6" name="Picture 5">
            <a:extLst>
              <a:ext uri="{FF2B5EF4-FFF2-40B4-BE49-F238E27FC236}">
                <a16:creationId xmlns:a16="http://schemas.microsoft.com/office/drawing/2014/main" id="{31215BBE-FF87-4E88-86BC-9211DEAD6F32}"/>
              </a:ext>
            </a:extLst>
          </p:cNvPr>
          <p:cNvPicPr>
            <a:picLocks noChangeAspect="1"/>
          </p:cNvPicPr>
          <p:nvPr/>
        </p:nvPicPr>
        <p:blipFill>
          <a:blip r:embed="rId3"/>
          <a:stretch>
            <a:fillRect/>
          </a:stretch>
        </p:blipFill>
        <p:spPr>
          <a:xfrm>
            <a:off x="1784112" y="4394843"/>
            <a:ext cx="8895238" cy="1828571"/>
          </a:xfrm>
          <a:prstGeom prst="rect">
            <a:avLst/>
          </a:prstGeom>
          <a:ln>
            <a:solidFill>
              <a:schemeClr val="tx1"/>
            </a:solidFill>
          </a:ln>
        </p:spPr>
      </p:pic>
    </p:spTree>
    <p:extLst>
      <p:ext uri="{BB962C8B-B14F-4D97-AF65-F5344CB8AC3E}">
        <p14:creationId xmlns:p14="http://schemas.microsoft.com/office/powerpoint/2010/main" val="841493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 fields</a:t>
            </a:r>
          </a:p>
        </p:txBody>
      </p:sp>
      <p:graphicFrame>
        <p:nvGraphicFramePr>
          <p:cNvPr id="7" name="Table Placeholder 13"/>
          <p:cNvGraphicFramePr>
            <a:graphicFrameLocks/>
          </p:cNvGraphicFramePr>
          <p:nvPr>
            <p:extLst>
              <p:ext uri="{D42A27DB-BD31-4B8C-83A1-F6EECF244321}">
                <p14:modId xmlns:p14="http://schemas.microsoft.com/office/powerpoint/2010/main" val="1056123318"/>
              </p:ext>
            </p:extLst>
          </p:nvPr>
        </p:nvGraphicFramePr>
        <p:xfrm>
          <a:off x="465138" y="1405467"/>
          <a:ext cx="10886805" cy="2357120"/>
        </p:xfrm>
        <a:graphic>
          <a:graphicData uri="http://schemas.openxmlformats.org/drawingml/2006/table">
            <a:tbl>
              <a:tblPr firstRow="1" bandRow="1">
                <a:tableStyleId>{5C22544A-7EE6-4342-B048-85BDC9FD1C3A}</a:tableStyleId>
              </a:tblPr>
              <a:tblGrid>
                <a:gridCol w="2311929">
                  <a:extLst>
                    <a:ext uri="{9D8B030D-6E8A-4147-A177-3AD203B41FA5}">
                      <a16:colId xmlns:a16="http://schemas.microsoft.com/office/drawing/2014/main" val="2037588904"/>
                    </a:ext>
                  </a:extLst>
                </a:gridCol>
                <a:gridCol w="1219200">
                  <a:extLst>
                    <a:ext uri="{9D8B030D-6E8A-4147-A177-3AD203B41FA5}">
                      <a16:colId xmlns:a16="http://schemas.microsoft.com/office/drawing/2014/main" val="2736749243"/>
                    </a:ext>
                  </a:extLst>
                </a:gridCol>
                <a:gridCol w="7355676">
                  <a:extLst>
                    <a:ext uri="{9D8B030D-6E8A-4147-A177-3AD203B41FA5}">
                      <a16:colId xmlns:a16="http://schemas.microsoft.com/office/drawing/2014/main" val="200505750"/>
                    </a:ext>
                  </a:extLst>
                </a:gridCol>
              </a:tblGrid>
              <a:tr h="0">
                <a:tc>
                  <a:txBody>
                    <a:bodyPr/>
                    <a:lstStyle/>
                    <a:p>
                      <a:pPr>
                        <a:lnSpc>
                          <a:spcPts val="1600"/>
                        </a:lnSpc>
                      </a:pPr>
                      <a:r>
                        <a:rPr lang="en-US" sz="1400" dirty="0">
                          <a:solidFill>
                            <a:schemeClr val="bg2"/>
                          </a:solidFill>
                        </a:rPr>
                        <a:t>Field</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Type</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Description</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259207">
                <a:tc>
                  <a:txBody>
                    <a:bodyPr/>
                    <a:lstStyle/>
                    <a:p>
                      <a:pPr>
                        <a:lnSpc>
                          <a:spcPts val="1600"/>
                        </a:lnSpc>
                      </a:pPr>
                      <a:r>
                        <a:rPr lang="en-US" sz="1400" b="1" i="0" dirty="0">
                          <a:latin typeface="+mn-lt"/>
                        </a:rPr>
                        <a:t>@type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400" b="1" i="0" dirty="0">
                          <a:latin typeface="+mn-lt"/>
                        </a:rPr>
                        <a:t>String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Required, must be “</a:t>
                      </a:r>
                      <a:r>
                        <a:rPr kumimoji="0" lang="en-US" sz="1400" b="1" i="0" u="none" strike="noStrike" kern="1200" cap="none" spc="0" normalizeH="0" baseline="0" noProof="0" dirty="0" err="1">
                          <a:ln>
                            <a:noFill/>
                          </a:ln>
                          <a:solidFill>
                            <a:srgbClr val="2F2F2F"/>
                          </a:solidFill>
                          <a:effectLst/>
                          <a:uLnTx/>
                          <a:uFillTx/>
                          <a:latin typeface="+mn-lt"/>
                          <a:ea typeface="+mn-ea"/>
                          <a:cs typeface="+mn-cs"/>
                        </a:rPr>
                        <a:t>MessageCard</a:t>
                      </a:r>
                      <a:r>
                        <a:rPr kumimoji="0" lang="en-US" sz="1400" b="1" i="0" u="none" strike="noStrike" kern="1200" cap="none" spc="0" normalizeH="0" baseline="0" noProof="0" dirty="0">
                          <a:ln>
                            <a:noFill/>
                          </a:ln>
                          <a:solidFill>
                            <a:srgbClr val="2F2F2F"/>
                          </a:solidFill>
                          <a:effectLst/>
                          <a:uLnTx/>
                          <a:uFillTx/>
                          <a:latin typeface="+mn-lt"/>
                          <a:ea typeface="+mn-ea"/>
                          <a:cs typeface="+mn-cs"/>
                        </a:rPr>
                        <a: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3557"/>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@context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String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Required, must be “http://schema.org/extensions”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1507760"/>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summary</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String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Displayed in the list view in Outlook to quickly identify what the card does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213843"/>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themeColor</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String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Custom brand color for the card</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081525"/>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hideOriginalBody</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Boolean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Only applies to cards in email messages, causes the HTML body to be hidden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2571940"/>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title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String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Rendered prominently at the top of the card</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0418307"/>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text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String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Rendered normally below the title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199851"/>
                  </a:ext>
                </a:extLst>
              </a:tr>
            </a:tbl>
          </a:graphicData>
        </a:graphic>
      </p:graphicFrame>
      <p:pic>
        <p:nvPicPr>
          <p:cNvPr id="6" name="Picture 5">
            <a:extLst>
              <a:ext uri="{FF2B5EF4-FFF2-40B4-BE49-F238E27FC236}">
                <a16:creationId xmlns:a16="http://schemas.microsoft.com/office/drawing/2014/main" id="{31215BBE-FF87-4E88-86BC-9211DEAD6F32}"/>
              </a:ext>
            </a:extLst>
          </p:cNvPr>
          <p:cNvPicPr>
            <a:picLocks noChangeAspect="1"/>
          </p:cNvPicPr>
          <p:nvPr/>
        </p:nvPicPr>
        <p:blipFill>
          <a:blip r:embed="rId3"/>
          <a:stretch>
            <a:fillRect/>
          </a:stretch>
        </p:blipFill>
        <p:spPr>
          <a:xfrm>
            <a:off x="1784112" y="4394843"/>
            <a:ext cx="8895238" cy="1828571"/>
          </a:xfrm>
          <a:prstGeom prst="rect">
            <a:avLst/>
          </a:prstGeom>
          <a:ln>
            <a:solidFill>
              <a:schemeClr val="tx1"/>
            </a:solidFill>
          </a:ln>
        </p:spPr>
      </p:pic>
    </p:spTree>
    <p:extLst>
      <p:ext uri="{BB962C8B-B14F-4D97-AF65-F5344CB8AC3E}">
        <p14:creationId xmlns:p14="http://schemas.microsoft.com/office/powerpoint/2010/main" val="27452416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fields</a:t>
            </a:r>
          </a:p>
        </p:txBody>
      </p:sp>
      <p:graphicFrame>
        <p:nvGraphicFramePr>
          <p:cNvPr id="7" name="Table Placeholder 13"/>
          <p:cNvGraphicFramePr>
            <a:graphicFrameLocks/>
          </p:cNvGraphicFramePr>
          <p:nvPr>
            <p:extLst>
              <p:ext uri="{D42A27DB-BD31-4B8C-83A1-F6EECF244321}">
                <p14:modId xmlns:p14="http://schemas.microsoft.com/office/powerpoint/2010/main" val="194165737"/>
              </p:ext>
            </p:extLst>
          </p:nvPr>
        </p:nvGraphicFramePr>
        <p:xfrm>
          <a:off x="465138" y="1405467"/>
          <a:ext cx="10886805" cy="3464560"/>
        </p:xfrm>
        <a:graphic>
          <a:graphicData uri="http://schemas.openxmlformats.org/drawingml/2006/table">
            <a:tbl>
              <a:tblPr firstRow="1" bandRow="1">
                <a:tableStyleId>{5C22544A-7EE6-4342-B048-85BDC9FD1C3A}</a:tableStyleId>
              </a:tblPr>
              <a:tblGrid>
                <a:gridCol w="2311929">
                  <a:extLst>
                    <a:ext uri="{9D8B030D-6E8A-4147-A177-3AD203B41FA5}">
                      <a16:colId xmlns:a16="http://schemas.microsoft.com/office/drawing/2014/main" val="2037588904"/>
                    </a:ext>
                  </a:extLst>
                </a:gridCol>
                <a:gridCol w="1219200">
                  <a:extLst>
                    <a:ext uri="{9D8B030D-6E8A-4147-A177-3AD203B41FA5}">
                      <a16:colId xmlns:a16="http://schemas.microsoft.com/office/drawing/2014/main" val="2736749243"/>
                    </a:ext>
                  </a:extLst>
                </a:gridCol>
                <a:gridCol w="7355676">
                  <a:extLst>
                    <a:ext uri="{9D8B030D-6E8A-4147-A177-3AD203B41FA5}">
                      <a16:colId xmlns:a16="http://schemas.microsoft.com/office/drawing/2014/main" val="200505750"/>
                    </a:ext>
                  </a:extLst>
                </a:gridCol>
              </a:tblGrid>
              <a:tr h="0">
                <a:tc>
                  <a:txBody>
                    <a:bodyPr/>
                    <a:lstStyle/>
                    <a:p>
                      <a:pPr>
                        <a:lnSpc>
                          <a:spcPts val="1600"/>
                        </a:lnSpc>
                      </a:pPr>
                      <a:r>
                        <a:rPr lang="en-US" sz="1400" dirty="0">
                          <a:solidFill>
                            <a:schemeClr val="bg2"/>
                          </a:solidFill>
                        </a:rPr>
                        <a:t>Field</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Type</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Description</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259207">
                <a:tc>
                  <a:txBody>
                    <a:bodyPr/>
                    <a:lstStyle/>
                    <a:p>
                      <a:pPr>
                        <a:lnSpc>
                          <a:spcPts val="1600"/>
                        </a:lnSpc>
                      </a:pPr>
                      <a:r>
                        <a:rPr lang="en-US" sz="1400" b="1" i="0" dirty="0">
                          <a:latin typeface="+mn-lt"/>
                        </a:rPr>
                        <a:t>title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r>
                        <a:rPr lang="en-US" sz="1400" b="1" i="0" dirty="0">
                          <a:latin typeface="+mn-lt"/>
                        </a:rPr>
                        <a:t>String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Rendered prominently as the title of the section, not as prominent as the card’s title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3557"/>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startGroup</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Boolean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Marks the start of a logical group of information, will be visually separated from previous card elements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1507760"/>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activityImage</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activityTitle</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activitySubtitle</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activityText</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String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Forms a logical group of information displayed using a device-appropriate layout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213843"/>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heroImage</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Image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Makes an image the centerpiece of the card section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081525"/>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text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String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Rendered normally below the section title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2571940"/>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facts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Array</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Name value pairs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0418307"/>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images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Array</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Image objects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199851"/>
                  </a:ext>
                </a:extLst>
              </a:tr>
              <a:tr h="254768">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2F2F2F"/>
                          </a:solidFill>
                          <a:effectLst/>
                          <a:uLnTx/>
                          <a:uFillTx/>
                          <a:latin typeface="+mn-lt"/>
                          <a:ea typeface="+mn-ea"/>
                          <a:cs typeface="+mn-cs"/>
                        </a:rPr>
                        <a:t>potentialAction</a:t>
                      </a:r>
                      <a:endParaRPr kumimoji="0" lang="en-US" sz="1400" b="1" i="0" u="none" strike="noStrike" kern="1200" cap="none" spc="0" normalizeH="0" baseline="0" noProof="0" dirty="0">
                        <a:ln>
                          <a:noFill/>
                        </a:ln>
                        <a:solidFill>
                          <a:srgbClr val="2F2F2F"/>
                        </a:solidFill>
                        <a:effectLst/>
                        <a:uLnTx/>
                        <a:uFillTx/>
                        <a:latin typeface="+mn-lt"/>
                        <a:ea typeface="+mn-ea"/>
                        <a:cs typeface="+mn-cs"/>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Array</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Actions that can be invoked on this section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6049075"/>
                  </a:ext>
                </a:extLst>
              </a:tr>
            </a:tbl>
          </a:graphicData>
        </a:graphic>
      </p:graphicFrame>
      <p:pic>
        <p:nvPicPr>
          <p:cNvPr id="3" name="Picture 2">
            <a:extLst>
              <a:ext uri="{FF2B5EF4-FFF2-40B4-BE49-F238E27FC236}">
                <a16:creationId xmlns:a16="http://schemas.microsoft.com/office/drawing/2014/main" id="{022DD451-6CF0-485A-8E25-7D2D0EBBF9D9}"/>
              </a:ext>
            </a:extLst>
          </p:cNvPr>
          <p:cNvPicPr>
            <a:picLocks noChangeAspect="1"/>
          </p:cNvPicPr>
          <p:nvPr/>
        </p:nvPicPr>
        <p:blipFill>
          <a:blip r:embed="rId3"/>
          <a:stretch>
            <a:fillRect/>
          </a:stretch>
        </p:blipFill>
        <p:spPr>
          <a:xfrm>
            <a:off x="2325279" y="5052477"/>
            <a:ext cx="7164410" cy="1777279"/>
          </a:xfrm>
          <a:prstGeom prst="rect">
            <a:avLst/>
          </a:prstGeom>
          <a:ln>
            <a:solidFill>
              <a:schemeClr val="tx1"/>
            </a:solidFill>
          </a:ln>
        </p:spPr>
      </p:pic>
    </p:spTree>
    <p:extLst>
      <p:ext uri="{BB962C8B-B14F-4D97-AF65-F5344CB8AC3E}">
        <p14:creationId xmlns:p14="http://schemas.microsoft.com/office/powerpoint/2010/main" val="25026438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FC4D-D2E6-46BF-8DD2-F7E2619BC320}"/>
              </a:ext>
            </a:extLst>
          </p:cNvPr>
          <p:cNvSpPr>
            <a:spLocks noGrp="1"/>
          </p:cNvSpPr>
          <p:nvPr>
            <p:ph type="title"/>
          </p:nvPr>
        </p:nvSpPr>
        <p:spPr/>
        <p:txBody>
          <a:bodyPr/>
          <a:lstStyle/>
          <a:p>
            <a:r>
              <a:rPr lang="en-US" dirty="0"/>
              <a:t>Actions</a:t>
            </a:r>
          </a:p>
        </p:txBody>
      </p:sp>
      <p:sp>
        <p:nvSpPr>
          <p:cNvPr id="3" name="Text Placeholder 2">
            <a:extLst>
              <a:ext uri="{FF2B5EF4-FFF2-40B4-BE49-F238E27FC236}">
                <a16:creationId xmlns:a16="http://schemas.microsoft.com/office/drawing/2014/main" id="{2B87D4EF-4FE3-4CDD-B2F8-18A8CB079AC8}"/>
              </a:ext>
            </a:extLst>
          </p:cNvPr>
          <p:cNvSpPr>
            <a:spLocks noGrp="1"/>
          </p:cNvSpPr>
          <p:nvPr>
            <p:ph type="body" sz="quarter" idx="10"/>
          </p:nvPr>
        </p:nvSpPr>
        <p:spPr>
          <a:xfrm>
            <a:off x="465138" y="1919804"/>
            <a:ext cx="5088169" cy="3108543"/>
          </a:xfrm>
        </p:spPr>
        <p:txBody>
          <a:bodyPr/>
          <a:lstStyle/>
          <a:p>
            <a:r>
              <a:rPr lang="en-US" dirty="0" err="1"/>
              <a:t>OpenUri</a:t>
            </a:r>
            <a:endParaRPr lang="en-US" dirty="0"/>
          </a:p>
          <a:p>
            <a:r>
              <a:rPr lang="en-US" sz="1400" b="1" dirty="0"/>
              <a:t>Opens a URI in a separate browser or app</a:t>
            </a:r>
          </a:p>
          <a:p>
            <a:endParaRPr lang="en-US" sz="1400" b="1" dirty="0"/>
          </a:p>
          <a:p>
            <a:r>
              <a:rPr lang="en-US" dirty="0" err="1"/>
              <a:t>HttpPost</a:t>
            </a:r>
            <a:endParaRPr lang="en-US" dirty="0"/>
          </a:p>
          <a:p>
            <a:r>
              <a:rPr lang="en-US" sz="1400" b="1" dirty="0"/>
              <a:t>Makes a call to an external web service</a:t>
            </a:r>
          </a:p>
          <a:p>
            <a:endParaRPr lang="en-US" sz="1400" b="1" dirty="0"/>
          </a:p>
          <a:p>
            <a:r>
              <a:rPr lang="en-US" dirty="0" err="1"/>
              <a:t>ActionCard</a:t>
            </a:r>
            <a:endParaRPr lang="en-US" dirty="0"/>
          </a:p>
          <a:p>
            <a:r>
              <a:rPr lang="en-US" sz="1400" b="1" dirty="0"/>
              <a:t>Presents additional UI that contains one or more inputs (text, date, or </a:t>
            </a:r>
            <a:r>
              <a:rPr lang="en-US" sz="1400" b="1" dirty="0" err="1"/>
              <a:t>multichoice</a:t>
            </a:r>
            <a:r>
              <a:rPr lang="en-US" sz="1400" b="1" dirty="0"/>
              <a:t>) and action (</a:t>
            </a:r>
            <a:r>
              <a:rPr lang="en-US" sz="1400" b="1" dirty="0" err="1"/>
              <a:t>OpenUri</a:t>
            </a:r>
            <a:r>
              <a:rPr lang="en-US" sz="1400" b="1" dirty="0"/>
              <a:t> or </a:t>
            </a:r>
            <a:r>
              <a:rPr lang="en-US" sz="1400" b="1" dirty="0" err="1"/>
              <a:t>HttpPost</a:t>
            </a:r>
            <a:r>
              <a:rPr lang="en-US" sz="1400" b="1" dirty="0"/>
              <a:t>)</a:t>
            </a:r>
          </a:p>
        </p:txBody>
      </p:sp>
      <p:pic>
        <p:nvPicPr>
          <p:cNvPr id="4" name="Picture 3">
            <a:extLst>
              <a:ext uri="{FF2B5EF4-FFF2-40B4-BE49-F238E27FC236}">
                <a16:creationId xmlns:a16="http://schemas.microsoft.com/office/drawing/2014/main" id="{A96FF11D-68AC-4D93-BC00-7E38BB763C63}"/>
              </a:ext>
            </a:extLst>
          </p:cNvPr>
          <p:cNvPicPr>
            <a:picLocks noChangeAspect="1"/>
          </p:cNvPicPr>
          <p:nvPr/>
        </p:nvPicPr>
        <p:blipFill>
          <a:blip r:embed="rId2"/>
          <a:stretch>
            <a:fillRect/>
          </a:stretch>
        </p:blipFill>
        <p:spPr>
          <a:xfrm>
            <a:off x="5821809" y="1043941"/>
            <a:ext cx="6614666" cy="5086549"/>
          </a:xfrm>
          <a:prstGeom prst="rect">
            <a:avLst/>
          </a:prstGeom>
          <a:ln>
            <a:solidFill>
              <a:schemeClr val="tx1"/>
            </a:solidFill>
          </a:ln>
        </p:spPr>
      </p:pic>
    </p:spTree>
    <p:extLst>
      <p:ext uri="{BB962C8B-B14F-4D97-AF65-F5344CB8AC3E}">
        <p14:creationId xmlns:p14="http://schemas.microsoft.com/office/powerpoint/2010/main" val="212253553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1168</Words>
  <Application>Microsoft Office PowerPoint</Application>
  <PresentationFormat>Custom</PresentationFormat>
  <Paragraphs>201</Paragraphs>
  <Slides>16</Slides>
  <Notes>13</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Consolas</vt:lpstr>
      <vt:lpstr>Lucida Console</vt:lpstr>
      <vt:lpstr>Segoe UI</vt:lpstr>
      <vt:lpstr>Segoe UI Light</vt:lpstr>
      <vt:lpstr>Segoe UI Semibold</vt:lpstr>
      <vt:lpstr>Segoe UI Semilight</vt:lpstr>
      <vt:lpstr>Wingdings</vt:lpstr>
      <vt:lpstr>Office 365 PPT Template - 2017</vt:lpstr>
      <vt:lpstr>3-50088_Microsoft_Inspire_Template</vt:lpstr>
      <vt:lpstr>Cards and Actions using Outlook Actionable Messages</vt:lpstr>
      <vt:lpstr>Card Design &amp; MessageCard Playground </vt:lpstr>
      <vt:lpstr>Card Design &amp; MessageCard Playground </vt:lpstr>
      <vt:lpstr>MessageCard Playground</vt:lpstr>
      <vt:lpstr>MessageCards in Outlook</vt:lpstr>
      <vt:lpstr>Text formatting with basic Markdown</vt:lpstr>
      <vt:lpstr>Card fields</vt:lpstr>
      <vt:lpstr>Section fields</vt:lpstr>
      <vt:lpstr>Actions</vt:lpstr>
      <vt:lpstr>Inputs</vt:lpstr>
      <vt:lpstr>Reporting success or failure</vt:lpstr>
      <vt:lpstr>Refresh cards</vt:lpstr>
      <vt:lpstr>Demo</vt:lpstr>
      <vt:lpstr>Summary</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2017-09-23T01:29:15Z</dcterms:modified>
</cp:coreProperties>
</file>